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60" r:id="rId3"/>
    <p:sldId id="265" r:id="rId4"/>
    <p:sldId id="257" r:id="rId5"/>
    <p:sldId id="258" r:id="rId6"/>
    <p:sldId id="259" r:id="rId7"/>
    <p:sldId id="261" r:id="rId8"/>
    <p:sldId id="262" r:id="rId9"/>
    <p:sldId id="263" r:id="rId10"/>
    <p:sldId id="264" r:id="rId1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2" y="-4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E58C03-0462-4756-9F65-354F5A96DF1C}" type="datetimeFigureOut">
              <a:rPr lang="es-CO" smtClean="0"/>
              <a:pPr/>
              <a:t>02/03/2016</a:t>
            </a:fld>
            <a:endParaRPr lang="es-CO"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C3793A-1134-4CFE-AD0C-1AE7C939AB60}" type="slidenum">
              <a:rPr lang="es-CO" smtClean="0"/>
              <a:pPr/>
              <a:t>‹#›</a:t>
            </a:fld>
            <a:endParaRPr lang="es-CO" dirty="0"/>
          </a:p>
        </p:txBody>
      </p:sp>
    </p:spTree>
    <p:extLst>
      <p:ext uri="{BB962C8B-B14F-4D97-AF65-F5344CB8AC3E}">
        <p14:creationId xmlns:p14="http://schemas.microsoft.com/office/powerpoint/2010/main" val="2758215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CO" dirty="0"/>
          </a:p>
        </p:txBody>
      </p:sp>
      <p:sp>
        <p:nvSpPr>
          <p:cNvPr id="4" name="Slide Number Placeholder 3"/>
          <p:cNvSpPr>
            <a:spLocks noGrp="1"/>
          </p:cNvSpPr>
          <p:nvPr>
            <p:ph type="sldNum" sz="quarter" idx="10"/>
          </p:nvPr>
        </p:nvSpPr>
        <p:spPr/>
        <p:txBody>
          <a:bodyPr/>
          <a:lstStyle/>
          <a:p>
            <a:fld id="{91C3793A-1134-4CFE-AD0C-1AE7C939AB60}" type="slidenum">
              <a:rPr lang="es-CO" smtClean="0"/>
              <a:pPr/>
              <a:t>6</a:t>
            </a:fld>
            <a:endParaRPr lang="es-CO"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17" name="Footer Placeholder 16"/>
          <p:cNvSpPr>
            <a:spLocks noGrp="1"/>
          </p:cNvSpPr>
          <p:nvPr>
            <p:ph type="ftr" sz="quarter" idx="11"/>
          </p:nvPr>
        </p:nvSpPr>
        <p:spPr/>
        <p:txBody>
          <a:bodyPr/>
          <a:lstStyle/>
          <a:p>
            <a:endParaRPr lang="es-CO"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BE609F6-A268-4EF7-BC23-F9542ABCD7EF}" type="slidenum">
              <a:rPr lang="es-CO" smtClean="0"/>
              <a:pPr/>
              <a:t>‹#›</a:t>
            </a:fld>
            <a:endParaRPr lang="es-CO"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5BE609F6-A268-4EF7-BC23-F9542ABCD7EF}" type="slidenum">
              <a:rPr lang="es-CO" smtClean="0"/>
              <a:pPr/>
              <a:t>‹#›</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5BE609F6-A268-4EF7-BC23-F9542ABCD7EF}" type="slidenum">
              <a:rPr lang="es-CO" smtClean="0"/>
              <a:pPr/>
              <a:t>‹#›</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5BE609F6-A268-4EF7-BC23-F9542ABCD7EF}" type="slidenum">
              <a:rPr lang="es-CO" smtClean="0"/>
              <a:pPr/>
              <a:t>‹#›</a:t>
            </a:fld>
            <a:endParaRPr lang="es-CO"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5" name="Footer Placeholder 4"/>
          <p:cNvSpPr>
            <a:spLocks noGrp="1"/>
          </p:cNvSpPr>
          <p:nvPr>
            <p:ph type="ftr" sz="quarter" idx="11"/>
          </p:nvPr>
        </p:nvSpPr>
        <p:spPr>
          <a:xfrm>
            <a:off x="800100" y="6172200"/>
            <a:ext cx="4000500" cy="457200"/>
          </a:xfrm>
        </p:spPr>
        <p:txBody>
          <a:bodyPr/>
          <a:lstStyle/>
          <a:p>
            <a:endParaRPr lang="es-CO"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5BE609F6-A268-4EF7-BC23-F9542ABCD7EF}" type="slidenum">
              <a:rPr lang="es-CO" smtClean="0"/>
              <a:pPr/>
              <a:t>‹#›</a:t>
            </a:fld>
            <a:endParaRPr lang="es-CO"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5BE609F6-A268-4EF7-BC23-F9542ABCD7EF}" type="slidenum">
              <a:rPr lang="es-CO" smtClean="0"/>
              <a:pPr/>
              <a:t>‹#›</a:t>
            </a:fld>
            <a:endParaRPr lang="es-CO"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5BE609F6-A268-4EF7-BC23-F9542ABCD7EF}" type="slidenum">
              <a:rPr lang="es-CO" smtClean="0"/>
              <a:pPr/>
              <a:t>‹#›</a:t>
            </a:fld>
            <a:endParaRPr lang="es-CO"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5BE609F6-A268-4EF7-BC23-F9542ABCD7EF}" type="slidenum">
              <a:rPr lang="es-CO" smtClean="0"/>
              <a:pPr/>
              <a:t>‹#›</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5BE609F6-A268-4EF7-BC23-F9542ABCD7EF}" type="slidenum">
              <a:rPr lang="es-CO" smtClean="0"/>
              <a:pPr/>
              <a:t>‹#›</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5BE609F6-A268-4EF7-BC23-F9542ABCD7EF}" type="slidenum">
              <a:rPr lang="es-CO" smtClean="0"/>
              <a:pPr/>
              <a:t>‹#›</a:t>
            </a:fld>
            <a:endParaRPr lang="es-CO"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894EDFA-BF3C-49B8-9CB5-E71BD9814923}" type="datetimeFigureOut">
              <a:rPr lang="es-CO" smtClean="0"/>
              <a:pPr/>
              <a:t>02/03/2016</a:t>
            </a:fld>
            <a:endParaRPr lang="es-CO" dirty="0"/>
          </a:p>
        </p:txBody>
      </p:sp>
      <p:sp>
        <p:nvSpPr>
          <p:cNvPr id="6" name="Footer Placeholder 5"/>
          <p:cNvSpPr>
            <a:spLocks noGrp="1"/>
          </p:cNvSpPr>
          <p:nvPr>
            <p:ph type="ftr" sz="quarter" idx="11"/>
          </p:nvPr>
        </p:nvSpPr>
        <p:spPr>
          <a:xfrm>
            <a:off x="914400" y="6172200"/>
            <a:ext cx="3886200" cy="457200"/>
          </a:xfrm>
        </p:spPr>
        <p:txBody>
          <a:bodyPr/>
          <a:lstStyle/>
          <a:p>
            <a:endParaRPr lang="es-CO" dirty="0"/>
          </a:p>
        </p:txBody>
      </p:sp>
      <p:sp>
        <p:nvSpPr>
          <p:cNvPr id="7" name="Slide Number Placeholder 6"/>
          <p:cNvSpPr>
            <a:spLocks noGrp="1"/>
          </p:cNvSpPr>
          <p:nvPr>
            <p:ph type="sldNum" sz="quarter" idx="12"/>
          </p:nvPr>
        </p:nvSpPr>
        <p:spPr>
          <a:xfrm>
            <a:off x="146304" y="6208776"/>
            <a:ext cx="457200" cy="457200"/>
          </a:xfrm>
        </p:spPr>
        <p:txBody>
          <a:bodyPr/>
          <a:lstStyle/>
          <a:p>
            <a:fld id="{5BE609F6-A268-4EF7-BC23-F9542ABCD7EF}" type="slidenum">
              <a:rPr lang="es-CO" smtClean="0"/>
              <a:pPr/>
              <a:t>‹#›</a:t>
            </a:fld>
            <a:endParaRPr lang="es-CO"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894EDFA-BF3C-49B8-9CB5-E71BD9814923}" type="datetimeFigureOut">
              <a:rPr lang="es-CO" smtClean="0"/>
              <a:pPr/>
              <a:t>02/03/2016</a:t>
            </a:fld>
            <a:endParaRPr lang="es-CO"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CO"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BE609F6-A268-4EF7-BC23-F9542ABCD7EF}" type="slidenum">
              <a:rPr lang="es-CO" smtClean="0"/>
              <a:pPr/>
              <a:t>‹#›</a:t>
            </a:fld>
            <a:endParaRPr lang="es-CO"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g"/><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s-CO" sz="6600" dirty="0" smtClean="0">
                <a:solidFill>
                  <a:schemeClr val="tx1"/>
                </a:solidFill>
              </a:rPr>
              <a:t>JUAN RULFO</a:t>
            </a:r>
            <a:endParaRPr lang="es-CO" sz="6600" dirty="0">
              <a:solidFill>
                <a:schemeClr val="tx1"/>
              </a:solidFill>
            </a:endParaRPr>
          </a:p>
        </p:txBody>
      </p:sp>
      <p:sp>
        <p:nvSpPr>
          <p:cNvPr id="2" name="Title 1"/>
          <p:cNvSpPr>
            <a:spLocks noGrp="1"/>
          </p:cNvSpPr>
          <p:nvPr>
            <p:ph type="ctrTitle"/>
          </p:nvPr>
        </p:nvSpPr>
        <p:spPr/>
        <p:txBody>
          <a:bodyPr/>
          <a:lstStyle/>
          <a:p>
            <a:r>
              <a:rPr lang="es-CO" dirty="0" smtClean="0"/>
              <a:t>“No Oyes Ladrar a los perros?” 1953</a:t>
            </a:r>
            <a:endParaRPr lang="es-CO" dirty="0"/>
          </a:p>
        </p:txBody>
      </p:sp>
      <p:sp>
        <p:nvSpPr>
          <p:cNvPr id="4" name="Rectangle 3"/>
          <p:cNvSpPr/>
          <p:nvPr/>
        </p:nvSpPr>
        <p:spPr>
          <a:xfrm>
            <a:off x="2895600" y="4114800"/>
            <a:ext cx="3483646" cy="923330"/>
          </a:xfrm>
          <a:prstGeom prst="rect">
            <a:avLst/>
          </a:prstGeom>
        </p:spPr>
        <p:txBody>
          <a:bodyPr wrap="none">
            <a:spAutoFit/>
          </a:bodyPr>
          <a:lstStyle/>
          <a:p>
            <a:r>
              <a:rPr lang="es-DO" sz="5400" b="1" dirty="0"/>
              <a:t>(1918-1986)</a:t>
            </a:r>
            <a:endParaRPr lang="es-CO" sz="5400" dirty="0"/>
          </a:p>
        </p:txBody>
      </p:sp>
      <p:graphicFrame>
        <p:nvGraphicFramePr>
          <p:cNvPr id="5" name="Table 4"/>
          <p:cNvGraphicFramePr>
            <a:graphicFrameLocks noGrp="1"/>
          </p:cNvGraphicFramePr>
          <p:nvPr/>
        </p:nvGraphicFramePr>
        <p:xfrm>
          <a:off x="1295400" y="4876800"/>
          <a:ext cx="7239000" cy="1822704"/>
        </p:xfrm>
        <a:graphic>
          <a:graphicData uri="http://schemas.openxmlformats.org/drawingml/2006/table">
            <a:tbl>
              <a:tblPr/>
              <a:tblGrid>
                <a:gridCol w="7239000"/>
              </a:tblGrid>
              <a:tr h="0">
                <a:tc>
                  <a:txBody>
                    <a:bodyPr/>
                    <a:lstStyle/>
                    <a:p>
                      <a:pPr marL="0" marR="0" algn="ctr">
                        <a:lnSpc>
                          <a:spcPct val="115000"/>
                        </a:lnSpc>
                        <a:spcBef>
                          <a:spcPts val="0"/>
                        </a:spcBef>
                        <a:spcAft>
                          <a:spcPts val="0"/>
                        </a:spcAft>
                      </a:pPr>
                      <a:r>
                        <a:rPr lang="es-DO" sz="3200" b="1" u="sng" dirty="0">
                          <a:latin typeface="Calibri"/>
                          <a:ea typeface="Calibri"/>
                          <a:cs typeface="Calibri"/>
                        </a:rPr>
                        <a:t>Corriente literaria: </a:t>
                      </a:r>
                      <a:endParaRPr lang="es-CO" sz="3200" dirty="0">
                        <a:latin typeface="Calibri"/>
                        <a:ea typeface="Calibri"/>
                        <a:cs typeface="Calibri"/>
                      </a:endParaRPr>
                    </a:p>
                    <a:p>
                      <a:pPr marL="0" marR="0" algn="ctr">
                        <a:lnSpc>
                          <a:spcPct val="115000"/>
                        </a:lnSpc>
                        <a:spcBef>
                          <a:spcPts val="0"/>
                        </a:spcBef>
                        <a:spcAft>
                          <a:spcPts val="0"/>
                        </a:spcAft>
                      </a:pPr>
                      <a:r>
                        <a:rPr lang="es-DO" sz="4000" b="1" dirty="0" smtClean="0">
                          <a:solidFill>
                            <a:srgbClr val="C00000"/>
                          </a:solidFill>
                          <a:latin typeface="Blackadder ITC" pitchFamily="82" charset="0"/>
                          <a:ea typeface="Calibri"/>
                          <a:cs typeface="Calibri"/>
                        </a:rPr>
                        <a:t>         El </a:t>
                      </a:r>
                      <a:r>
                        <a:rPr lang="es-DO" sz="4000" b="1" dirty="0">
                          <a:solidFill>
                            <a:srgbClr val="C00000"/>
                          </a:solidFill>
                          <a:latin typeface="Blackadder ITC" pitchFamily="82" charset="0"/>
                          <a:ea typeface="Calibri"/>
                          <a:cs typeface="Calibri"/>
                        </a:rPr>
                        <a:t>Boom Hispanoamericano</a:t>
                      </a:r>
                      <a:endParaRPr lang="es-CO" sz="4000" dirty="0">
                        <a:solidFill>
                          <a:srgbClr val="C00000"/>
                        </a:solidFill>
                        <a:latin typeface="Blackadder ITC" pitchFamily="82" charset="0"/>
                        <a:ea typeface="Calibri"/>
                        <a:cs typeface="Calibri"/>
                      </a:endParaRPr>
                    </a:p>
                    <a:p>
                      <a:pPr marL="0" marR="0" algn="ctr">
                        <a:lnSpc>
                          <a:spcPct val="115000"/>
                        </a:lnSpc>
                        <a:spcBef>
                          <a:spcPts val="0"/>
                        </a:spcBef>
                        <a:spcAft>
                          <a:spcPts val="0"/>
                        </a:spcAft>
                      </a:pPr>
                      <a:r>
                        <a:rPr lang="es-DO" sz="3200" b="1" dirty="0" smtClean="0">
                          <a:latin typeface="Calibri"/>
                          <a:ea typeface="Calibri"/>
                          <a:cs typeface="Calibri"/>
                        </a:rPr>
                        <a:t>          Realismo        por Mrs. LLAPUR</a:t>
                      </a:r>
                      <a:endParaRPr lang="es-CO" sz="3200" dirty="0">
                        <a:latin typeface="Calibri"/>
                        <a:ea typeface="Calibri"/>
                        <a:cs typeface="Calibri"/>
                      </a:endParaRPr>
                    </a:p>
                  </a:txBody>
                  <a:tcPr marL="114300" marR="114300" marT="0" marB="0">
                    <a:lnL>
                      <a:noFill/>
                    </a:lnL>
                    <a:lnR>
                      <a:noFill/>
                    </a:lnR>
                    <a:lnT>
                      <a:noFill/>
                    </a:lnT>
                    <a:lnB>
                      <a:noFill/>
                    </a:lnB>
                  </a:tcPr>
                </a:tc>
              </a:tr>
            </a:tbl>
          </a:graphicData>
        </a:graphic>
      </p:graphicFrame>
      <p:pic>
        <p:nvPicPr>
          <p:cNvPr id="23553" name="Picture 1" descr="C:\Documents and Settings\221162\Local Settings\Temporary Internet Files\Content.IE5\BI95631D\MP900438769[1].jpg"/>
          <p:cNvPicPr>
            <a:picLocks noChangeAspect="1" noChangeArrowheads="1"/>
          </p:cNvPicPr>
          <p:nvPr/>
        </p:nvPicPr>
        <p:blipFill>
          <a:blip r:embed="rId3" cstate="print"/>
          <a:srcRect/>
          <a:stretch>
            <a:fillRect/>
          </a:stretch>
        </p:blipFill>
        <p:spPr bwMode="auto">
          <a:xfrm>
            <a:off x="457200" y="228600"/>
            <a:ext cx="1163637" cy="1090910"/>
          </a:xfrm>
          <a:prstGeom prst="rect">
            <a:avLst/>
          </a:prstGeom>
          <a:noFill/>
        </p:spPr>
      </p:pic>
      <p:pic>
        <p:nvPicPr>
          <p:cNvPr id="7" name="Picture 1" descr="C:\Documents and Settings\221162\Local Settings\Temporary Internet Files\Content.IE5\BI95631D\MP900438769[1].jpg"/>
          <p:cNvPicPr>
            <a:picLocks noChangeAspect="1" noChangeArrowheads="1"/>
          </p:cNvPicPr>
          <p:nvPr/>
        </p:nvPicPr>
        <p:blipFill>
          <a:blip r:embed="rId3" cstate="print"/>
          <a:srcRect/>
          <a:stretch>
            <a:fillRect/>
          </a:stretch>
        </p:blipFill>
        <p:spPr bwMode="auto">
          <a:xfrm>
            <a:off x="7239000" y="152400"/>
            <a:ext cx="1163637" cy="1090910"/>
          </a:xfrm>
          <a:prstGeom prst="rect">
            <a:avLst/>
          </a:prstGeom>
          <a:noFill/>
        </p:spPr>
      </p:pic>
      <p:pic>
        <p:nvPicPr>
          <p:cNvPr id="23554" name="Picture 2" descr="C:\Documents and Settings\221162\Local Settings\Temporary Internet Files\Content.IE5\A8J2GQ58\MC900379439[1].wmf"/>
          <p:cNvPicPr>
            <a:picLocks noChangeAspect="1" noChangeArrowheads="1"/>
          </p:cNvPicPr>
          <p:nvPr/>
        </p:nvPicPr>
        <p:blipFill>
          <a:blip r:embed="rId4" cstate="print"/>
          <a:srcRect/>
          <a:stretch>
            <a:fillRect/>
          </a:stretch>
        </p:blipFill>
        <p:spPr bwMode="auto">
          <a:xfrm>
            <a:off x="3048000" y="152400"/>
            <a:ext cx="2590800" cy="1431766"/>
          </a:xfrm>
          <a:prstGeom prst="rect">
            <a:avLst/>
          </a:prstGeom>
          <a:noFill/>
        </p:spPr>
      </p:pic>
    </p:spTree>
  </p:cSld>
  <p:clrMapOvr>
    <a:masterClrMapping/>
  </p:clrMapOvr>
  <p:transition spd="med">
    <p:sndAc>
      <p:stSnd>
        <p:snd r:embed="rId2" name="whoo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dirty="0" smtClean="0"/>
              <a:t>RESUMEN DEL CUENTO</a:t>
            </a:r>
            <a:endParaRPr lang="es-CO" b="1" dirty="0"/>
          </a:p>
        </p:txBody>
      </p:sp>
      <p:sp>
        <p:nvSpPr>
          <p:cNvPr id="3" name="Content Placeholder 2"/>
          <p:cNvSpPr>
            <a:spLocks noGrp="1"/>
          </p:cNvSpPr>
          <p:nvPr>
            <p:ph sz="quarter" idx="1"/>
          </p:nvPr>
        </p:nvSpPr>
        <p:spPr/>
        <p:txBody>
          <a:bodyPr/>
          <a:lstStyle/>
          <a:p>
            <a:pPr>
              <a:buNone/>
            </a:pPr>
            <a:r>
              <a:rPr lang="es-DO" dirty="0" smtClean="0"/>
              <a:t>El cuento se trata de un padre y un hijo. </a:t>
            </a:r>
          </a:p>
          <a:p>
            <a:pPr>
              <a:buNone/>
            </a:pPr>
            <a:r>
              <a:rPr lang="es-DO" dirty="0" smtClean="0"/>
              <a:t>El hijo está herido, él es un criminal: ha matado y ha robado. </a:t>
            </a:r>
          </a:p>
          <a:p>
            <a:pPr>
              <a:buNone/>
            </a:pPr>
            <a:r>
              <a:rPr lang="es-DO" dirty="0" smtClean="0"/>
              <a:t>Su padre lo está llevando a </a:t>
            </a:r>
            <a:r>
              <a:rPr lang="es-DO" dirty="0" err="1" smtClean="0"/>
              <a:t>Tonaya</a:t>
            </a:r>
            <a:r>
              <a:rPr lang="es-DO" dirty="0" smtClean="0"/>
              <a:t>, donde hay un doctor que quizá pueda curarlo. </a:t>
            </a:r>
          </a:p>
          <a:p>
            <a:pPr>
              <a:buNone/>
            </a:pPr>
            <a:r>
              <a:rPr lang="es-DO" dirty="0" smtClean="0"/>
              <a:t>El padre le pregunta siempre </a:t>
            </a:r>
            <a:endParaRPr lang="es-CO" dirty="0" smtClean="0"/>
          </a:p>
          <a:p>
            <a:pPr>
              <a:buNone/>
            </a:pPr>
            <a:r>
              <a:rPr lang="es-DO" dirty="0" smtClean="0"/>
              <a:t> “ ¿No oyes ladrar los perros?”, porque quería saber si ya estaban cerca del pueblo.</a:t>
            </a:r>
          </a:p>
          <a:p>
            <a:pPr>
              <a:buNone/>
            </a:pPr>
            <a:r>
              <a:rPr lang="es-DO" dirty="0" smtClean="0"/>
              <a:t>Termina en “media res”</a:t>
            </a:r>
            <a:endParaRPr lang="es-CO" dirty="0"/>
          </a:p>
        </p:txBody>
      </p:sp>
      <p:pic>
        <p:nvPicPr>
          <p:cNvPr id="30722" name="Picture 2" descr="C:\Documents and Settings\221162\Local Settings\Temporary Internet Files\Content.IE5\BI95631D\MP900425239[1].jpg"/>
          <p:cNvPicPr>
            <a:picLocks noChangeAspect="1" noChangeArrowheads="1"/>
          </p:cNvPicPr>
          <p:nvPr/>
        </p:nvPicPr>
        <p:blipFill>
          <a:blip r:embed="rId2" cstate="print"/>
          <a:srcRect/>
          <a:stretch>
            <a:fillRect/>
          </a:stretch>
        </p:blipFill>
        <p:spPr bwMode="auto">
          <a:xfrm flipH="1">
            <a:off x="7086600" y="4191000"/>
            <a:ext cx="1566416" cy="2394045"/>
          </a:xfrm>
          <a:prstGeom prst="rect">
            <a:avLst/>
          </a:prstGeom>
          <a:noFill/>
        </p:spPr>
      </p:pic>
      <p:pic>
        <p:nvPicPr>
          <p:cNvPr id="1026" name="Picture 2" descr="C:\Documents and Settings\221162\Local Settings\Temporary Internet Files\Content.IE5\ARHS7GJQ\MP900407012[1].jpg"/>
          <p:cNvPicPr>
            <a:picLocks noChangeAspect="1" noChangeArrowheads="1"/>
          </p:cNvPicPr>
          <p:nvPr/>
        </p:nvPicPr>
        <p:blipFill>
          <a:blip r:embed="rId3" cstate="print"/>
          <a:srcRect/>
          <a:stretch>
            <a:fillRect/>
          </a:stretch>
        </p:blipFill>
        <p:spPr bwMode="auto">
          <a:xfrm>
            <a:off x="3810000" y="4572000"/>
            <a:ext cx="2819400" cy="1878866"/>
          </a:xfrm>
          <a:prstGeom prst="rect">
            <a:avLst/>
          </a:prstGeom>
          <a:noFill/>
        </p:spPr>
      </p:pic>
      <p:pic>
        <p:nvPicPr>
          <p:cNvPr id="1027" name="Picture 3" descr="C:\Documents and Settings\221162\Local Settings\Temporary Internet Files\Content.IE5\5FPBUIJ9\MC900389178[1].wmf"/>
          <p:cNvPicPr>
            <a:picLocks noChangeAspect="1" noChangeArrowheads="1"/>
          </p:cNvPicPr>
          <p:nvPr/>
        </p:nvPicPr>
        <p:blipFill>
          <a:blip r:embed="rId4" cstate="print"/>
          <a:srcRect/>
          <a:stretch>
            <a:fillRect/>
          </a:stretch>
        </p:blipFill>
        <p:spPr bwMode="auto">
          <a:xfrm>
            <a:off x="685800" y="457200"/>
            <a:ext cx="988466" cy="705002"/>
          </a:xfrm>
          <a:prstGeom prst="rect">
            <a:avLst/>
          </a:prstGeom>
          <a:noFill/>
        </p:spPr>
      </p:pic>
      <p:pic>
        <p:nvPicPr>
          <p:cNvPr id="7" name="Picture 3" descr="C:\Documents and Settings\221162\Local Settings\Temporary Internet Files\Content.IE5\5FPBUIJ9\MC900389178[1].wmf"/>
          <p:cNvPicPr>
            <a:picLocks noChangeAspect="1" noChangeArrowheads="1"/>
          </p:cNvPicPr>
          <p:nvPr/>
        </p:nvPicPr>
        <p:blipFill>
          <a:blip r:embed="rId4" cstate="print"/>
          <a:srcRect/>
          <a:stretch>
            <a:fillRect/>
          </a:stretch>
        </p:blipFill>
        <p:spPr bwMode="auto">
          <a:xfrm rot="983178">
            <a:off x="410847" y="304800"/>
            <a:ext cx="1415819" cy="1009802"/>
          </a:xfrm>
          <a:prstGeom prst="rect">
            <a:avLst/>
          </a:prstGeom>
          <a:noFill/>
        </p:spPr>
      </p:pic>
      <p:pic>
        <p:nvPicPr>
          <p:cNvPr id="1029" name="Picture 5" descr="C:\Documents and Settings\221162\Local Settings\Temporary Internet Files\Content.IE5\5FPBUIJ9\MC900389178[1].wmf"/>
          <p:cNvPicPr>
            <a:picLocks noChangeAspect="1" noChangeArrowheads="1"/>
          </p:cNvPicPr>
          <p:nvPr/>
        </p:nvPicPr>
        <p:blipFill>
          <a:blip r:embed="rId4" cstate="print"/>
          <a:srcRect/>
          <a:stretch>
            <a:fillRect/>
          </a:stretch>
        </p:blipFill>
        <p:spPr bwMode="auto">
          <a:xfrm rot="10560603" flipV="1">
            <a:off x="7647964" y="338173"/>
            <a:ext cx="988466" cy="8382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dirty="0" smtClean="0">
                <a:solidFill>
                  <a:schemeClr val="tx1"/>
                </a:solidFill>
                <a:latin typeface="Bauhaus 93" pitchFamily="82" charset="0"/>
              </a:rPr>
              <a:t>Sobre el Autor</a:t>
            </a:r>
            <a:endParaRPr lang="es-CO" b="1" dirty="0">
              <a:solidFill>
                <a:schemeClr val="tx1"/>
              </a:solidFill>
              <a:latin typeface="Bauhaus 93" pitchFamily="82" charset="0"/>
            </a:endParaRPr>
          </a:p>
        </p:txBody>
      </p:sp>
      <p:sp>
        <p:nvSpPr>
          <p:cNvPr id="3" name="Content Placeholder 2"/>
          <p:cNvSpPr>
            <a:spLocks noGrp="1"/>
          </p:cNvSpPr>
          <p:nvPr>
            <p:ph sz="quarter" idx="1"/>
          </p:nvPr>
        </p:nvSpPr>
        <p:spPr/>
        <p:txBody>
          <a:bodyPr>
            <a:normAutofit/>
          </a:bodyPr>
          <a:lstStyle/>
          <a:p>
            <a:r>
              <a:rPr lang="es-CO" sz="4000" dirty="0" smtClean="0"/>
              <a:t>Nace en Jalisco, MEXICO en 1918</a:t>
            </a:r>
          </a:p>
          <a:p>
            <a:r>
              <a:rPr lang="es-CO" sz="4000" dirty="0" smtClean="0"/>
              <a:t>Muere en la Ciudad de México en el 1986</a:t>
            </a:r>
          </a:p>
          <a:p>
            <a:r>
              <a:rPr lang="es-CO" sz="4000" dirty="0" smtClean="0"/>
              <a:t>Sus obras mas importantes:  “El llano en llamas”  (una colección de 17 relatos en la cual encontramos este cuento) 1953 y su novela corta  Pedro Paramo (1955)</a:t>
            </a:r>
            <a:endParaRPr lang="es-CO" sz="4000" dirty="0"/>
          </a:p>
        </p:txBody>
      </p:sp>
      <p:pic>
        <p:nvPicPr>
          <p:cNvPr id="27651" name="Picture 3" descr="C:\Documents and Settings\221162\Local Settings\Temporary Internet Files\Content.IE5\ARHS7GJQ\MC900015854[1].wmf"/>
          <p:cNvPicPr>
            <a:picLocks noChangeAspect="1" noChangeArrowheads="1"/>
          </p:cNvPicPr>
          <p:nvPr/>
        </p:nvPicPr>
        <p:blipFill>
          <a:blip r:embed="rId2" cstate="print"/>
          <a:srcRect/>
          <a:stretch>
            <a:fillRect/>
          </a:stretch>
        </p:blipFill>
        <p:spPr bwMode="auto">
          <a:xfrm>
            <a:off x="6858000" y="152400"/>
            <a:ext cx="1637690" cy="131907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ES" b="1" dirty="0" smtClean="0"/>
              <a:t>JUAN RULFO</a:t>
            </a:r>
            <a:endParaRPr lang="es-ES" b="1" dirty="0"/>
          </a:p>
        </p:txBody>
      </p:sp>
      <p:sp>
        <p:nvSpPr>
          <p:cNvPr id="3" name="Rectangle 2"/>
          <p:cNvSpPr/>
          <p:nvPr/>
        </p:nvSpPr>
        <p:spPr>
          <a:xfrm>
            <a:off x="457200" y="1524000"/>
            <a:ext cx="7924800" cy="2800767"/>
          </a:xfrm>
          <a:prstGeom prst="rect">
            <a:avLst/>
          </a:prstGeom>
        </p:spPr>
        <p:txBody>
          <a:bodyPr wrap="square">
            <a:spAutoFit/>
          </a:bodyPr>
          <a:lstStyle/>
          <a:p>
            <a:r>
              <a:rPr lang="es-ES" sz="2400" dirty="0"/>
              <a:t>Juan Rulfo </a:t>
            </a:r>
            <a:r>
              <a:rPr lang="es-ES" sz="2400" dirty="0" smtClean="0"/>
              <a:t>fue </a:t>
            </a:r>
            <a:r>
              <a:rPr lang="es-ES" sz="2400" dirty="0"/>
              <a:t>reconocido como uno de los grandes maestros de la narrativa hispanoamericana del siglo XX. Su obra, tan breve como intensa, ocupa por su calidad un puesto señero dentro del llamado Boom de la literatura hispanoamericana de los años 60, fenómeno editorial que dio a conocer al mundo la talla de los nuevos (y no tan nuevos, como en el caso de Rulfo) narradores del continente</a:t>
            </a:r>
            <a:r>
              <a:rPr lang="es-ES" sz="2400" dirty="0" smtClean="0"/>
              <a:t>.</a:t>
            </a:r>
          </a:p>
          <a:p>
            <a:endParaRPr lang="es-E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386" y="3810000"/>
            <a:ext cx="3238500" cy="2790825"/>
          </a:xfrm>
          <a:prstGeom prst="rect">
            <a:avLst/>
          </a:prstGeom>
        </p:spPr>
      </p:pic>
      <p:pic>
        <p:nvPicPr>
          <p:cNvPr id="1026" name="Picture 2" descr="C:\Users\221162\AppData\Local\Microsoft\Windows\Temporary Internet Files\Content.IE5\VNW374TQ\mexico-clip-art-mexico_flag[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4193292"/>
            <a:ext cx="2171700" cy="202423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221162\AppData\Local\Microsoft\Windows\Temporary Internet Files\Content.IE5\VNW374TQ\200px-Sonora_in_Mexico[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4324767"/>
            <a:ext cx="2493229" cy="1645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195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772400" cy="884238"/>
          </a:xfrm>
        </p:spPr>
        <p:txBody>
          <a:bodyPr>
            <a:normAutofit fontScale="90000"/>
          </a:bodyPr>
          <a:lstStyle/>
          <a:p>
            <a:pPr algn="ctr"/>
            <a:r>
              <a:rPr lang="es-CO" dirty="0" smtClean="0"/>
              <a:t/>
            </a:r>
            <a:br>
              <a:rPr lang="es-CO" dirty="0" smtClean="0"/>
            </a:br>
            <a:r>
              <a:rPr lang="es-CO" b="1" dirty="0" smtClean="0">
                <a:solidFill>
                  <a:schemeClr val="tx1"/>
                </a:solidFill>
                <a:latin typeface="Bauhaus 93" pitchFamily="82" charset="0"/>
              </a:rPr>
              <a:t>PERSONAJES</a:t>
            </a:r>
            <a:endParaRPr lang="es-CO" b="1" dirty="0">
              <a:solidFill>
                <a:schemeClr val="tx1"/>
              </a:solidFill>
              <a:latin typeface="Bauhaus 93" pitchFamily="82" charset="0"/>
            </a:endParaRPr>
          </a:p>
        </p:txBody>
      </p:sp>
      <p:sp>
        <p:nvSpPr>
          <p:cNvPr id="3" name="Content Placeholder 2"/>
          <p:cNvSpPr>
            <a:spLocks noGrp="1"/>
          </p:cNvSpPr>
          <p:nvPr>
            <p:ph sz="quarter" idx="1"/>
          </p:nvPr>
        </p:nvSpPr>
        <p:spPr/>
        <p:txBody>
          <a:bodyPr/>
          <a:lstStyle/>
          <a:p>
            <a:r>
              <a:rPr lang="es-DO" dirty="0" smtClean="0"/>
              <a:t>Hay dos personajes: </a:t>
            </a:r>
          </a:p>
          <a:p>
            <a:pPr>
              <a:buNone/>
            </a:pPr>
            <a:r>
              <a:rPr lang="es-DO" b="1" dirty="0" smtClean="0"/>
              <a:t>               Ignacio y su padre. </a:t>
            </a:r>
          </a:p>
          <a:p>
            <a:r>
              <a:rPr lang="es-DO" dirty="0" smtClean="0"/>
              <a:t>También hay un personaje de referencia, la madre.</a:t>
            </a:r>
            <a:endParaRPr lang="es-CO" dirty="0" smtClean="0"/>
          </a:p>
          <a:p>
            <a:r>
              <a:rPr lang="es-DO" dirty="0" smtClean="0"/>
              <a:t>Ignacio es un criminal</a:t>
            </a:r>
            <a:endParaRPr lang="es-CO" dirty="0" smtClean="0"/>
          </a:p>
          <a:p>
            <a:r>
              <a:rPr lang="es-DO" dirty="0" smtClean="0"/>
              <a:t>El padre es un hombre humano.</a:t>
            </a:r>
            <a:endParaRPr lang="es-CO" dirty="0" smtClean="0"/>
          </a:p>
          <a:p>
            <a:r>
              <a:rPr lang="es-DO" dirty="0" smtClean="0"/>
              <a:t>La luna, la sombra</a:t>
            </a:r>
            <a:endParaRPr lang="es-CO" dirty="0"/>
          </a:p>
        </p:txBody>
      </p:sp>
      <p:pic>
        <p:nvPicPr>
          <p:cNvPr id="26626" name="Picture 2" descr="C:\Documents and Settings\221162\Local Settings\Temporary Internet Files\Content.IE5\KB6IW3OU\MP900442314[1].jpg"/>
          <p:cNvPicPr>
            <a:picLocks noChangeAspect="1" noChangeArrowheads="1"/>
          </p:cNvPicPr>
          <p:nvPr/>
        </p:nvPicPr>
        <p:blipFill>
          <a:blip r:embed="rId2" cstate="print"/>
          <a:srcRect/>
          <a:stretch>
            <a:fillRect/>
          </a:stretch>
        </p:blipFill>
        <p:spPr bwMode="auto">
          <a:xfrm>
            <a:off x="5867400" y="2971800"/>
            <a:ext cx="2465521" cy="3505200"/>
          </a:xfrm>
          <a:prstGeom prst="rect">
            <a:avLst/>
          </a:prstGeom>
          <a:noFill/>
        </p:spPr>
      </p:pic>
      <p:pic>
        <p:nvPicPr>
          <p:cNvPr id="26627" name="Picture 3" descr="C:\Documents and Settings\221162\Local Settings\Temporary Internet Files\Content.IE5\HT6IIBVS\MP900400849[1].jpg"/>
          <p:cNvPicPr>
            <a:picLocks noChangeAspect="1" noChangeArrowheads="1"/>
          </p:cNvPicPr>
          <p:nvPr/>
        </p:nvPicPr>
        <p:blipFill>
          <a:blip r:embed="rId3" cstate="print"/>
          <a:srcRect/>
          <a:stretch>
            <a:fillRect/>
          </a:stretch>
        </p:blipFill>
        <p:spPr bwMode="auto">
          <a:xfrm>
            <a:off x="1828800" y="4648200"/>
            <a:ext cx="2682240" cy="1787462"/>
          </a:xfrm>
          <a:prstGeom prst="rect">
            <a:avLst/>
          </a:prstGeom>
          <a:noFill/>
        </p:spPr>
      </p:pic>
      <p:pic>
        <p:nvPicPr>
          <p:cNvPr id="26628" name="Picture 4" descr="C:\Documents and Settings\221162\Local Settings\Temporary Internet Files\Content.IE5\EA4454AZ\MC900290885[1].wmf"/>
          <p:cNvPicPr>
            <a:picLocks noChangeAspect="1" noChangeArrowheads="1"/>
          </p:cNvPicPr>
          <p:nvPr/>
        </p:nvPicPr>
        <p:blipFill>
          <a:blip r:embed="rId4" cstate="print"/>
          <a:srcRect/>
          <a:stretch>
            <a:fillRect/>
          </a:stretch>
        </p:blipFill>
        <p:spPr bwMode="auto">
          <a:xfrm>
            <a:off x="6705600" y="304800"/>
            <a:ext cx="1981200" cy="1801427"/>
          </a:xfrm>
          <a:prstGeom prst="rect">
            <a:avLst/>
          </a:prstGeom>
          <a:noFill/>
        </p:spPr>
      </p:pic>
      <p:pic>
        <p:nvPicPr>
          <p:cNvPr id="26629" name="Picture 5" descr="C:\Documents and Settings\221162\Local Settings\Temporary Internet Files\Content.IE5\ARHS7GJQ\MP900448605[1].jpg"/>
          <p:cNvPicPr>
            <a:picLocks noChangeAspect="1" noChangeArrowheads="1"/>
          </p:cNvPicPr>
          <p:nvPr/>
        </p:nvPicPr>
        <p:blipFill>
          <a:blip r:embed="rId5" cstate="print"/>
          <a:srcRect/>
          <a:stretch>
            <a:fillRect/>
          </a:stretch>
        </p:blipFill>
        <p:spPr bwMode="auto">
          <a:xfrm>
            <a:off x="990600" y="228600"/>
            <a:ext cx="1943100" cy="1295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CO" sz="6000" dirty="0" smtClean="0">
                <a:solidFill>
                  <a:schemeClr val="tx1"/>
                </a:solidFill>
                <a:latin typeface="Bauhaus 93" pitchFamily="82" charset="0"/>
              </a:rPr>
              <a:t>ESTRUCTURA</a:t>
            </a:r>
            <a:endParaRPr lang="es-CO" sz="6000" dirty="0">
              <a:solidFill>
                <a:schemeClr val="tx1"/>
              </a:solidFill>
              <a:latin typeface="Bauhaus 93" pitchFamily="82" charset="0"/>
            </a:endParaRPr>
          </a:p>
        </p:txBody>
      </p:sp>
      <p:sp>
        <p:nvSpPr>
          <p:cNvPr id="3" name="Content Placeholder 2"/>
          <p:cNvSpPr>
            <a:spLocks noGrp="1"/>
          </p:cNvSpPr>
          <p:nvPr>
            <p:ph sz="quarter" idx="1"/>
          </p:nvPr>
        </p:nvSpPr>
        <p:spPr/>
        <p:txBody>
          <a:bodyPr>
            <a:noAutofit/>
          </a:bodyPr>
          <a:lstStyle/>
          <a:p>
            <a:r>
              <a:rPr lang="es-DO" sz="4000" dirty="0" smtClean="0"/>
              <a:t>Narrativa/Cuento</a:t>
            </a:r>
            <a:endParaRPr lang="es-CO" sz="4000" dirty="0" smtClean="0"/>
          </a:p>
          <a:p>
            <a:r>
              <a:rPr lang="es-DO" sz="4000" dirty="0" smtClean="0"/>
              <a:t>Narrador de tercera persona omnisciente</a:t>
            </a:r>
            <a:endParaRPr lang="es-CO" sz="4000" dirty="0" smtClean="0"/>
          </a:p>
          <a:p>
            <a:r>
              <a:rPr lang="es-DO" sz="4000" dirty="0" smtClean="0"/>
              <a:t>Hay un diálogo</a:t>
            </a:r>
            <a:endParaRPr lang="es-CO" sz="4000" dirty="0" smtClean="0"/>
          </a:p>
          <a:p>
            <a:r>
              <a:rPr lang="es-DO" sz="4000" dirty="0" smtClean="0"/>
              <a:t>Cambio de registro entre tú y Ud. cuando el padre se dirige al hijo</a:t>
            </a:r>
            <a:endParaRPr lang="es-CO" sz="4000" dirty="0" smtClean="0"/>
          </a:p>
          <a:p>
            <a:r>
              <a:rPr lang="es-DO" sz="4000" dirty="0" smtClean="0"/>
              <a:t>Empieza y termina en “media res”</a:t>
            </a:r>
            <a:endParaRPr lang="es-CO"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3" descr="C:\Documents and Settings\221162\Local Settings\Temporary Internet Files\Content.IE5\L53JST64\MP900448688[1].jpg"/>
          <p:cNvPicPr>
            <a:picLocks noChangeAspect="1" noChangeArrowheads="1"/>
          </p:cNvPicPr>
          <p:nvPr/>
        </p:nvPicPr>
        <p:blipFill>
          <a:blip r:embed="rId3" cstate="print"/>
          <a:srcRect/>
          <a:stretch>
            <a:fillRect/>
          </a:stretch>
        </p:blipFill>
        <p:spPr bwMode="auto">
          <a:xfrm>
            <a:off x="609600" y="1219200"/>
            <a:ext cx="8001000" cy="5181600"/>
          </a:xfrm>
          <a:prstGeom prst="rect">
            <a:avLst/>
          </a:prstGeom>
          <a:noFill/>
        </p:spPr>
      </p:pic>
      <p:sp>
        <p:nvSpPr>
          <p:cNvPr id="2" name="Title 1"/>
          <p:cNvSpPr>
            <a:spLocks noGrp="1"/>
          </p:cNvSpPr>
          <p:nvPr>
            <p:ph type="title"/>
          </p:nvPr>
        </p:nvSpPr>
        <p:spPr>
          <a:xfrm>
            <a:off x="838200" y="762000"/>
            <a:ext cx="7772400" cy="1143000"/>
          </a:xfrm>
        </p:spPr>
        <p:txBody>
          <a:bodyPr>
            <a:noAutofit/>
          </a:bodyPr>
          <a:lstStyle/>
          <a:p>
            <a:pPr algn="ctr"/>
            <a:r>
              <a:rPr lang="es-DO" sz="4400" b="1" u="sng" dirty="0" smtClean="0">
                <a:solidFill>
                  <a:schemeClr val="tx1"/>
                </a:solidFill>
              </a:rPr>
              <a:t>Ambiente de la obra:</a:t>
            </a:r>
            <a:r>
              <a:rPr lang="es-CO" sz="4400" dirty="0" smtClean="0"/>
              <a:t/>
            </a:r>
            <a:br>
              <a:rPr lang="es-CO" sz="4400" dirty="0" smtClean="0"/>
            </a:br>
            <a:endParaRPr lang="es-CO" sz="4400" dirty="0"/>
          </a:p>
        </p:txBody>
      </p:sp>
      <p:sp>
        <p:nvSpPr>
          <p:cNvPr id="3" name="Content Placeholder 2"/>
          <p:cNvSpPr>
            <a:spLocks noGrp="1"/>
          </p:cNvSpPr>
          <p:nvPr>
            <p:ph sz="quarter" idx="1"/>
          </p:nvPr>
        </p:nvSpPr>
        <p:spPr/>
        <p:txBody>
          <a:bodyPr>
            <a:normAutofit/>
          </a:bodyPr>
          <a:lstStyle/>
          <a:p>
            <a:r>
              <a:rPr lang="es-DO" sz="4000" dirty="0" smtClean="0"/>
              <a:t>La obra se desarrolla en un ambiente rural, el campo.  Una zona despoblada.</a:t>
            </a:r>
          </a:p>
          <a:p>
            <a:pPr>
              <a:buNone/>
            </a:pPr>
            <a:endParaRPr lang="es-CO" sz="4000" dirty="0" smtClean="0"/>
          </a:p>
          <a:p>
            <a:r>
              <a:rPr lang="es-DO" sz="4000" dirty="0" smtClean="0"/>
              <a:t>En México, 1953.  Es una zona árida y desolada, y la única luz es la luna.</a:t>
            </a:r>
            <a:endParaRPr lang="es-CO"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DO" u="sng" dirty="0" smtClean="0">
                <a:solidFill>
                  <a:schemeClr val="tx1"/>
                </a:solidFill>
                <a:latin typeface="Bauhaus 93" pitchFamily="82" charset="0"/>
              </a:rPr>
              <a:t>Objetivo:</a:t>
            </a:r>
            <a:r>
              <a:rPr lang="es-DO" dirty="0" smtClean="0">
                <a:solidFill>
                  <a:schemeClr val="tx1"/>
                </a:solidFill>
                <a:latin typeface="Bauhaus 93" pitchFamily="82" charset="0"/>
              </a:rPr>
              <a:t> </a:t>
            </a:r>
            <a:endParaRPr lang="es-CO" dirty="0">
              <a:solidFill>
                <a:schemeClr val="tx1"/>
              </a:solidFill>
              <a:latin typeface="Bauhaus 93" pitchFamily="82" charset="0"/>
            </a:endParaRPr>
          </a:p>
        </p:txBody>
      </p:sp>
      <p:sp>
        <p:nvSpPr>
          <p:cNvPr id="3" name="Content Placeholder 2"/>
          <p:cNvSpPr>
            <a:spLocks noGrp="1"/>
          </p:cNvSpPr>
          <p:nvPr>
            <p:ph sz="quarter" idx="1"/>
          </p:nvPr>
        </p:nvSpPr>
        <p:spPr>
          <a:xfrm>
            <a:off x="914400" y="1295400"/>
            <a:ext cx="7772400" cy="5562600"/>
          </a:xfrm>
        </p:spPr>
        <p:txBody>
          <a:bodyPr>
            <a:normAutofit fontScale="92500"/>
          </a:bodyPr>
          <a:lstStyle/>
          <a:p>
            <a:pPr>
              <a:buNone/>
            </a:pPr>
            <a:r>
              <a:rPr lang="es-DO" b="1" i="1" dirty="0" smtClean="0"/>
              <a:t>Crítica social : </a:t>
            </a:r>
          </a:p>
          <a:p>
            <a:r>
              <a:rPr lang="es-DO" sz="3000" dirty="0" smtClean="0"/>
              <a:t>Critica los crímenes del hijo. </a:t>
            </a:r>
          </a:p>
          <a:p>
            <a:r>
              <a:rPr lang="es-DO" sz="3000" dirty="0" smtClean="0"/>
              <a:t>El narrador enfatiza la parte humana del padre, el amor que sentía por su hijo aunque lo negara. “Todo esto que hago, lo hago por su difunta madre”.  </a:t>
            </a:r>
          </a:p>
          <a:p>
            <a:r>
              <a:rPr lang="es-DO" sz="3000" dirty="0" smtClean="0"/>
              <a:t>Muestra la realidad de la desesperación de México de esta época.</a:t>
            </a:r>
          </a:p>
          <a:p>
            <a:r>
              <a:rPr lang="es-DO" sz="3000" dirty="0" smtClean="0"/>
              <a:t>El cuento analiza aspectos sórdidos de la vida rural mexicana.  Ofrece una imagen del campesinado mexicano que va más allá del regionalismo para adquirir una dimensión universal al tocar en la temática de la </a:t>
            </a:r>
            <a:r>
              <a:rPr lang="es-DO" sz="3000" b="1" dirty="0" smtClean="0">
                <a:solidFill>
                  <a:srgbClr val="FF0000"/>
                </a:solidFill>
              </a:rPr>
              <a:t>violencia, la injusticia y la desesperanza</a:t>
            </a:r>
            <a:r>
              <a:rPr lang="es-DO" sz="3000" dirty="0" smtClean="0"/>
              <a:t>.</a:t>
            </a:r>
            <a:endParaRPr lang="es-CO" sz="3000" dirty="0" smtClean="0"/>
          </a:p>
          <a:p>
            <a:endParaRPr lang="es-CO" dirty="0" smtClean="0"/>
          </a:p>
          <a:p>
            <a:endParaRPr lang="es-CO" dirty="0"/>
          </a:p>
        </p:txBody>
      </p:sp>
      <p:pic>
        <p:nvPicPr>
          <p:cNvPr id="29698" name="Picture 2" descr="C:\Documents and Settings\221162\Local Settings\Temporary Internet Files\Content.IE5\5FPBUIJ9\MP900407482[1].jpg"/>
          <p:cNvPicPr>
            <a:picLocks noChangeAspect="1" noChangeArrowheads="1"/>
          </p:cNvPicPr>
          <p:nvPr/>
        </p:nvPicPr>
        <p:blipFill>
          <a:blip r:embed="rId2" cstate="print"/>
          <a:srcRect/>
          <a:stretch>
            <a:fillRect/>
          </a:stretch>
        </p:blipFill>
        <p:spPr bwMode="auto">
          <a:xfrm>
            <a:off x="5181600" y="228600"/>
            <a:ext cx="2910840" cy="193980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dirty="0" smtClean="0">
                <a:solidFill>
                  <a:schemeClr val="tx1"/>
                </a:solidFill>
                <a:latin typeface="Bauhaus 93" pitchFamily="82" charset="0"/>
              </a:rPr>
              <a:t>Conceptos Organizadores</a:t>
            </a:r>
            <a:endParaRPr lang="es-CO" dirty="0">
              <a:solidFill>
                <a:schemeClr val="tx1"/>
              </a:solidFill>
              <a:latin typeface="Bauhaus 93" pitchFamily="82" charset="0"/>
            </a:endParaRPr>
          </a:p>
        </p:txBody>
      </p:sp>
      <p:sp>
        <p:nvSpPr>
          <p:cNvPr id="3" name="Content Placeholder 2"/>
          <p:cNvSpPr>
            <a:spLocks noGrp="1"/>
          </p:cNvSpPr>
          <p:nvPr>
            <p:ph sz="quarter" idx="1"/>
          </p:nvPr>
        </p:nvSpPr>
        <p:spPr/>
        <p:txBody>
          <a:bodyPr/>
          <a:lstStyle/>
          <a:p>
            <a:r>
              <a:rPr lang="es-DO" b="1" dirty="0" smtClean="0"/>
              <a:t>El amor y el desprecio</a:t>
            </a:r>
            <a:endParaRPr lang="es-CO" dirty="0" smtClean="0"/>
          </a:p>
          <a:p>
            <a:r>
              <a:rPr lang="es-DO" b="1" dirty="0" smtClean="0"/>
              <a:t>La comunicación o falta de comunicación</a:t>
            </a:r>
            <a:endParaRPr lang="es-CO" dirty="0" smtClean="0"/>
          </a:p>
          <a:p>
            <a:r>
              <a:rPr lang="es-DO" b="1" dirty="0" smtClean="0"/>
              <a:t>Las relaciones familiares</a:t>
            </a:r>
            <a:endParaRPr lang="es-CO" dirty="0" smtClean="0"/>
          </a:p>
          <a:p>
            <a:r>
              <a:rPr lang="es-DO" b="1" dirty="0" smtClean="0"/>
              <a:t>El individuo y su entorno</a:t>
            </a:r>
            <a:endParaRPr lang="es-CO" dirty="0" smtClean="0"/>
          </a:p>
          <a:p>
            <a:r>
              <a:rPr lang="es-DO" b="1" dirty="0" smtClean="0"/>
              <a:t>La naturaleza y el ambiente</a:t>
            </a:r>
          </a:p>
          <a:p>
            <a:pPr algn="ctr">
              <a:buNone/>
            </a:pPr>
            <a:r>
              <a:rPr lang="es-DO" sz="4400" dirty="0" smtClean="0">
                <a:latin typeface="Bauhaus 93" pitchFamily="82" charset="0"/>
              </a:rPr>
              <a:t>Temas del Curso</a:t>
            </a:r>
          </a:p>
          <a:p>
            <a:pPr>
              <a:buNone/>
            </a:pPr>
            <a:r>
              <a:rPr lang="es-DO" b="1" dirty="0" smtClean="0"/>
              <a:t>Las Relaciones Interpersonales</a:t>
            </a:r>
          </a:p>
          <a:p>
            <a:pPr>
              <a:buNone/>
            </a:pPr>
            <a:r>
              <a:rPr lang="es-DO" b="1" dirty="0" smtClean="0"/>
              <a:t>La Dualidad del Ser</a:t>
            </a:r>
            <a:endParaRPr lang="es-CO"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DO" b="1" u="sng" dirty="0" smtClean="0">
                <a:solidFill>
                  <a:schemeClr val="tx1"/>
                </a:solidFill>
              </a:rPr>
              <a:t>Temas secundarios:</a:t>
            </a:r>
            <a:r>
              <a:rPr lang="es-CO" dirty="0" smtClean="0"/>
              <a:t/>
            </a:r>
            <a:br>
              <a:rPr lang="es-CO" dirty="0" smtClean="0"/>
            </a:br>
            <a:endParaRPr lang="es-CO" dirty="0"/>
          </a:p>
        </p:txBody>
      </p:sp>
      <p:sp>
        <p:nvSpPr>
          <p:cNvPr id="3" name="Content Placeholder 2"/>
          <p:cNvSpPr>
            <a:spLocks noGrp="1"/>
          </p:cNvSpPr>
          <p:nvPr>
            <p:ph sz="quarter" idx="1"/>
          </p:nvPr>
        </p:nvSpPr>
        <p:spPr>
          <a:xfrm>
            <a:off x="457200" y="1219200"/>
            <a:ext cx="8382000" cy="5105400"/>
          </a:xfrm>
        </p:spPr>
        <p:txBody>
          <a:bodyPr>
            <a:noAutofit/>
          </a:bodyPr>
          <a:lstStyle/>
          <a:p>
            <a:r>
              <a:rPr lang="es-DO" sz="3200" dirty="0" smtClean="0"/>
              <a:t>Lo bueno y lo malo (el pecado y el castigo)</a:t>
            </a:r>
            <a:endParaRPr lang="es-CO" sz="3200" dirty="0" smtClean="0"/>
          </a:p>
          <a:p>
            <a:r>
              <a:rPr lang="es-DO" sz="3200" dirty="0" smtClean="0"/>
              <a:t>Desesperación (el padre no cree que el hijo vaya a cambiar)</a:t>
            </a:r>
            <a:endParaRPr lang="es-CO" sz="3200" dirty="0" smtClean="0"/>
          </a:p>
          <a:p>
            <a:r>
              <a:rPr lang="es-DO" sz="3200" dirty="0" smtClean="0"/>
              <a:t>Los deberes familiares—la responsabilidad familiar</a:t>
            </a:r>
            <a:endParaRPr lang="es-CO" sz="3200" dirty="0" smtClean="0"/>
          </a:p>
          <a:p>
            <a:r>
              <a:rPr lang="es-DO" sz="3200" dirty="0" smtClean="0"/>
              <a:t>El amor y el sacrificio—la relación compleja entre el padre e hijo</a:t>
            </a:r>
            <a:endParaRPr lang="es-CO" sz="3200" dirty="0" smtClean="0"/>
          </a:p>
          <a:p>
            <a:r>
              <a:rPr lang="es-DO" sz="3200" dirty="0" smtClean="0"/>
              <a:t>La soledad y la desolación</a:t>
            </a:r>
            <a:endParaRPr lang="es-CO" sz="3200" dirty="0" smtClean="0"/>
          </a:p>
          <a:p>
            <a:r>
              <a:rPr lang="es-DO" sz="3200" dirty="0" smtClean="0"/>
              <a:t>La lucha por sobrevivir—la perseverancia</a:t>
            </a:r>
            <a:endParaRPr lang="es-CO"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536</Words>
  <Application>Microsoft Office PowerPoint</Application>
  <PresentationFormat>On-screen Show (4:3)</PresentationFormat>
  <Paragraphs>59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“No Oyes Ladrar a los perros?” 1953</vt:lpstr>
      <vt:lpstr>Sobre el Autor</vt:lpstr>
      <vt:lpstr>JUAN RULFO</vt:lpstr>
      <vt:lpstr> PERSONAJES</vt:lpstr>
      <vt:lpstr>ESTRUCTURA</vt:lpstr>
      <vt:lpstr>Ambiente de la obra: </vt:lpstr>
      <vt:lpstr>Objetivo: </vt:lpstr>
      <vt:lpstr>Conceptos Organizadores</vt:lpstr>
      <vt:lpstr>Temas secundarios: </vt:lpstr>
      <vt:lpstr>RESUMEN DEL CUENTO</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Oyes Ladrar a los perros?” 1953</dc:title>
  <dc:creator>221162</dc:creator>
  <cp:lastModifiedBy>Llapur, Ileana</cp:lastModifiedBy>
  <cp:revision>6</cp:revision>
  <dcterms:created xsi:type="dcterms:W3CDTF">2014-04-10T14:00:33Z</dcterms:created>
  <dcterms:modified xsi:type="dcterms:W3CDTF">2016-03-02T12:06:30Z</dcterms:modified>
</cp:coreProperties>
</file>